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901" r:id="rId2"/>
    <p:sldId id="3891" r:id="rId3"/>
    <p:sldId id="3892" r:id="rId4"/>
    <p:sldId id="3893" r:id="rId5"/>
    <p:sldId id="3894" r:id="rId6"/>
    <p:sldId id="3895" r:id="rId7"/>
    <p:sldId id="3896" r:id="rId8"/>
    <p:sldId id="3897" r:id="rId9"/>
    <p:sldId id="3899" r:id="rId10"/>
    <p:sldId id="3898" r:id="rId11"/>
    <p:sldId id="3900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77"/>
    <a:srgbClr val="E4313B"/>
    <a:srgbClr val="78AA34"/>
    <a:srgbClr val="F18800"/>
    <a:srgbClr val="25271C"/>
    <a:srgbClr val="789834"/>
    <a:srgbClr val="FCD400"/>
    <a:srgbClr val="FCC000"/>
    <a:srgbClr val="25272A"/>
    <a:srgbClr val="034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4" autoAdjust="0"/>
    <p:restoredTop sz="94945"/>
  </p:normalViewPr>
  <p:slideViewPr>
    <p:cSldViewPr snapToGrid="0" snapToObjects="1">
      <p:cViewPr varScale="1">
        <p:scale>
          <a:sx n="115" d="100"/>
          <a:sy n="115" d="100"/>
        </p:scale>
        <p:origin x="1056" y="184"/>
      </p:cViewPr>
      <p:guideLst/>
    </p:cSldViewPr>
  </p:slideViewPr>
  <p:outlineViewPr>
    <p:cViewPr>
      <p:scale>
        <a:sx n="33" d="100"/>
        <a:sy n="33" d="100"/>
      </p:scale>
      <p:origin x="0" y="-7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8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FA94-28FE-AD48-B98D-82C8A3919FC8}" type="datetimeFigureOut">
              <a:rPr lang="es-ES" smtClean="0"/>
              <a:t>30/4/24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6F1E-EBD7-A149-A48B-C353ABFDF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42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971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708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12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900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46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06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4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05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229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36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B6F1E-EBD7-A149-A48B-C353ABFDF06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62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343DB-2D8C-F343-9037-8C292FB71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EF05C7-BB5F-E041-B123-CD0B36012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F13ED1-E7C5-594F-827A-D7987524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1B775-FA7A-9F44-96D1-06D5B090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27D909-6AAE-B244-8C54-1CF6F48D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1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6B8F9-A6D8-FC48-8911-1F5EC450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AD6B73-BCEB-2448-840C-AE803161F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A64C4D-4FD6-1544-B97F-D9DC09C9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9278B0-DDE0-6549-A2FB-07372C69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0E1024-1F44-7E49-B172-77D6B4BB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81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025FFA-6AE2-1249-BF4F-686172ADB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5FB500-44A6-EA40-AACB-139B07AC4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B5EB95-33BA-1047-98E2-CB3E62FF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B11E7D-18DB-DA4C-A920-5019CFF2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758A0-8636-CA43-A47F-EA83BBD5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4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6B41B-7D9D-0F4B-9FEB-82C923A1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457403-9E4D-F740-B14D-00B166DE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5A2BE-ED8B-3745-B7C3-322F1C57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EECB3-04C5-714F-AF1D-EA3AFD53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B8DFA-61CE-534E-B694-AA6D6CC2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55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D45E2-DC61-8F46-BF69-4CCFDEB3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4A784C-A050-7F4F-B10B-0660454E5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B8884-EA8C-BA49-9173-C8F5E44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D4762-5AD0-9240-B42E-1ADEEF06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B5584-C80E-DE43-86F4-717FE3A1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92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E8DCF-C251-1444-8EDE-7133F85A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8AF36-7EEE-0D4A-B05E-6D39BFB57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239908-648E-1545-8512-CC34114E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0B993B-51A3-054A-A34D-6FBEA953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FDD2C-CECC-234B-A387-24C0ED8D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CF84A1-3CCD-BC46-BEF6-BFA3F623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72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8294B-EFD2-2F49-8CB3-66AF7162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771C64-DB6E-D745-ABD8-1C1019046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C48F32-7C96-CD45-8976-461405387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97CDAE-6438-B94A-96D5-831605657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A4B6EF-A6AB-C044-A267-286BA21D8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F077F2-31C4-5245-8923-D5742276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4C7424-DD27-F146-8AD3-20AD8114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2E3646-430E-DB4F-80D7-0DC7BDB0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4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0CC77-EC4D-A041-BAE7-2EC9A680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9D0901-95F9-1D44-8B6F-E056186C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620804-B4A2-D944-8BD5-C109A9BA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B844BB-3A39-0049-8734-E1DC400E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86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37668B-D975-5348-B40A-025220AB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471DB1-93B4-AC42-BA48-291FE642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41054F-0F67-C24B-AE9D-5857AE04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7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C3317-3F1A-1E4D-8A9A-E93FF44F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AB795-CFBA-B947-9058-F44DCEE9A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FAE7E7-62D8-8148-B2D0-EC570E61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B67439-CF7C-DB4C-A2EE-83E96477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7CD43-CB8D-A649-B1E0-470764D3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D95CE8-5747-B341-9BCD-6260B69B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11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D43D4-F931-F540-BB02-3E746B53E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6B6BEE-2314-AB47-9E3F-9E796CE6C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DAB7E-1C44-C746-BDAD-172344AE1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1E03E7-6491-CE4A-B986-2BA6463B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E9CD8A-7D76-AD40-B73A-CFC2C39E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56ABBE-EE23-FD41-8F87-9B4AE6A9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8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6A2AB6-012C-7D42-8B52-05EA189A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3AD498-FC30-BA4C-8F86-73B439DC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85FAE8-F406-D24C-8124-FE9C849CF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34CA-4AC4-CF4F-8B22-01CBDE875894}" type="datetimeFigureOut">
              <a:rPr lang="es-ES" smtClean="0"/>
              <a:t>30/4/24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E5E460-09B2-0442-B782-CF6763C2F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2DF6C-8A16-7D47-BE09-C14DBF24E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A70B-0637-5B46-B398-F35051474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92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scala de tiempo&#10;&#10;Descripción generada automáticamente">
            <a:extLst>
              <a:ext uri="{FF2B5EF4-FFF2-40B4-BE49-F238E27FC236}">
                <a16:creationId xmlns:a16="http://schemas.microsoft.com/office/drawing/2014/main" id="{2F589392-6DCC-D422-8BC2-700BBCEDD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67" y="1085088"/>
            <a:ext cx="11903666" cy="509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4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9: Tecnología y herramientas para el análisis táctico y scouting en el fútbol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Firmas conveniadas: EricSports, Driblab, ScoutyouPro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5EF5988-2387-84D5-D0F6-EBC1C9348063}"/>
              </a:ext>
            </a:extLst>
          </p:cNvPr>
          <p:cNvSpPr txBox="1"/>
          <p:nvPr/>
        </p:nvSpPr>
        <p:spPr>
          <a:xfrm>
            <a:off x="452845" y="1061777"/>
            <a:ext cx="90917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 tecnologías y herramientas utilizadas en el análisis táctico y el scouting en el fútbol moderno, destacando su impacto en el juego.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76EF3B1-F98E-7575-F2F7-CE9BAA503570}"/>
              </a:ext>
            </a:extLst>
          </p:cNvPr>
          <p:cNvSpPr txBox="1"/>
          <p:nvPr/>
        </p:nvSpPr>
        <p:spPr>
          <a:xfrm>
            <a:off x="849623" y="1672046"/>
            <a:ext cx="8303085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Introducción a la tecnología en el Fútbol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endParaRPr lang="es-ES" sz="1000" i="1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. Presentación de la importancia y el impacto de la tecnología en el análisis táctico y el scouting en el fútbol moderno.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. Exploración de cómo la tecnología ha transformado la forma en que se recopilan, analizan y utilizan los datos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Software de análisis </a:t>
            </a:r>
            <a:r>
              <a:rPr lang="es-ES" sz="1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áctico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Descripción de Herramientas de Análisis: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. Presentación de software especializado en análisis táctico: </a:t>
            </a: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EricSports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Funcionalidades y Utilidades: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. Exploración de las características clave de cada software y cómo se pueden utilizar para analizar partidos, jugadores y equipos.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Plataformas de Scouting en línea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Visión General de Plataformas de Scouting: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620"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. Introducción a plataformas en línea como Wyscout, InStat,…, utilizadas para el scouting  y la evaluación de jugadores.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. Presentación de software especializado en análisis táctico: </a:t>
            </a: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ScoutyouPro Football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Utilización y Funcionalidades: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. Explicación de cómo estas plataformas facilitan la búsqueda, evaluación y </a:t>
            </a:r>
            <a:r>
              <a:rPr lang="es-ES" sz="10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seguimiento de talento futbolístico a nivel global.</a:t>
            </a:r>
            <a:r>
              <a:rPr lang="es-ES" sz="1000" dirty="0">
                <a:effectLst/>
              </a:rPr>
              <a:t> </a:t>
            </a:r>
            <a:endParaRPr lang="fr-FR" sz="1000" dirty="0"/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E7DC80A4-9457-1BA6-9B76-D05E9182E103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115513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29238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10: Aplicaciones prácticas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C3046-97CE-857A-29F7-01E9852653B6}"/>
              </a:ext>
            </a:extLst>
          </p:cNvPr>
          <p:cNvSpPr txBox="1"/>
          <p:nvPr/>
        </p:nvSpPr>
        <p:spPr>
          <a:xfrm>
            <a:off x="418008" y="1009258"/>
            <a:ext cx="109379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este módulo concentraremos todas las prácticas, actividades y tareas que realizaremos en cada módulo en particular. Buscaremos el sentido práctico y útil de los conocimientos adquiridos en los módulos del curso.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294659-0A29-37B0-4182-8C9A5AEFEDA6}"/>
              </a:ext>
            </a:extLst>
          </p:cNvPr>
          <p:cNvSpPr txBox="1"/>
          <p:nvPr/>
        </p:nvSpPr>
        <p:spPr>
          <a:xfrm>
            <a:off x="554907" y="1755314"/>
            <a:ext cx="60960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y tácticas de entrenadores referentes</a:t>
            </a:r>
            <a:r>
              <a:rPr lang="es-ES" sz="1000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estratégico – táctico de entrenadores referentes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Buscamos una comprensión más profunda de las diferentes aproximaciones tácticas en el juego.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Estudios de Casos:</a:t>
            </a:r>
            <a:r>
              <a:rPr lang="es-ES" sz="1000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Agregar estudios de caso reales sobre equipos de fútbol específicos y cómo aplicaron el análisis táctico y el scouting para lograr el éxito. Estos casos prácticos podrían ayudar a los estudiantes a vincular la teoría con la práctica.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Simulaciones y Prácticas en Campo:</a:t>
            </a:r>
            <a:r>
              <a:rPr lang="es-ES" sz="1000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Actividades prácticas, como simulaciones de partidos y ejercicios de scouting en el campo, para que los estudiantes puedan aplicar los conocimientos adquiridos durante el curso en situaciones reales.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Actividades para la mejora de las habilidades de comunicación y presentación de informes.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Ética y Buenas Prácticas en Scouting:</a:t>
            </a:r>
            <a:r>
              <a:rPr lang="es-ES" sz="1000" i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Abordar los aspectos éticos, legales y las mejores prácticas en el scouting de jugadores, incluyendo la importancia de la integridad, la privacidad de los datos y el respeto hacia los jugadores y sus clubes actuales.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74CE84C7-9C1D-52EA-0B40-4471D0652D30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188354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C76DD79C-74A1-2435-5703-1A74C68A216A}"/>
              </a:ext>
            </a:extLst>
          </p:cNvPr>
          <p:cNvSpPr txBox="1"/>
          <p:nvPr/>
        </p:nvSpPr>
        <p:spPr>
          <a:xfrm>
            <a:off x="209006" y="883060"/>
            <a:ext cx="11586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Este módulo establece una base sólida al abordar conceptos fundamentales como el análisis táctico y el scouting, así como los roles del analista y el scouter en un equipo de fútbol. Además, explora la evolución histórica y tecnológica en este campo.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CA0984B-7C64-1A2F-7C58-C48312DEEB1E}"/>
              </a:ext>
            </a:extLst>
          </p:cNvPr>
          <p:cNvSpPr txBox="1"/>
          <p:nvPr/>
        </p:nvSpPr>
        <p:spPr>
          <a:xfrm>
            <a:off x="248192" y="2022677"/>
            <a:ext cx="538625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El análisis táctico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Definición y objetivo del análisis táctico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Importancia del análisis táctico en la comprensión y mejora del rendimiento deportivo.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Herramientas y metodologías utilizadas en el análisis táctico, como el video-análisis y la 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observación en tiempo real.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El Scouting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Definición y función del Scouting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Objetivos del Scouting: identificar talento, evaluar  jugadores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El analista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Rol, responsabilidades y tareas del analista en un equipo de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Habilidades y competencias necesarias para desempeñarse como analista, como el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dominio de herramientas de análisis, capacidad de observación y análisis crítico.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Importancia del analista en el proceso de toma de decisiones tácticas y estratégicas.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C56249D-98BE-1BC1-B288-D631A0FC0DD2}"/>
              </a:ext>
            </a:extLst>
          </p:cNvPr>
          <p:cNvSpPr txBox="1"/>
          <p:nvPr/>
        </p:nvSpPr>
        <p:spPr>
          <a:xfrm>
            <a:off x="6409509" y="1920895"/>
            <a:ext cx="538625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El scouter/ El ojeador / El observador/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Funciones y características del scouter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Habilidades requeridas para ser un scouter efectivo.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Estructura de un Departamento de Análisis. Roles generados en el ámbito técnico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i="1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Estructura de un Departamento de Análisis.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Exploración de otros roles técnicos relacionados con el análisis y el Scouting.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Interacción entre diferentes roles técnicos para optimizar el rendimiento del equipo y la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planificación estratégica.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Evolución del análisis y el scouting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Historia y evolución del análisis y el Scouting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Avances tecnológicos y metodológicos que han influido en la evolución del análisis y el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Scouting.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Tendencias futuras y desafíos en el análisis y el Scouting en el fútbol moderno.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1197FF5-D487-3CAF-28A0-6D33CBAF03D1}"/>
              </a:ext>
            </a:extLst>
          </p:cNvPr>
          <p:cNvCxnSpPr>
            <a:cxnSpLocks/>
          </p:cNvCxnSpPr>
          <p:nvPr/>
        </p:nvCxnSpPr>
        <p:spPr>
          <a:xfrm>
            <a:off x="6096000" y="1659879"/>
            <a:ext cx="0" cy="4523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6F11DFC-72B9-679B-C5C8-7AFAACF3C0CD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5">
            <a:extLst>
              <a:ext uri="{FF2B5EF4-FFF2-40B4-BE49-F238E27FC236}">
                <a16:creationId xmlns:a16="http://schemas.microsoft.com/office/drawing/2014/main" id="{A50BAB7E-5921-AE8B-37D1-68F5E02AC54A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  <p:sp>
        <p:nvSpPr>
          <p:cNvPr id="16" name="TextBox 35">
            <a:extLst>
              <a:ext uri="{FF2B5EF4-FFF2-40B4-BE49-F238E27FC236}">
                <a16:creationId xmlns:a16="http://schemas.microsoft.com/office/drawing/2014/main" id="{AC10CC02-2856-A715-43A9-5588A8860299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1 : Generalidades. Contextualización del análisis táctico y el scouting de jugadores en el fútbol.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Jorge Gómez</a:t>
            </a:r>
          </a:p>
        </p:txBody>
      </p:sp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9874CF4-737C-674B-D5F7-5539B197C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1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DD3E8E-6CD8-230C-32F2-ED97D668A454}"/>
              </a:ext>
            </a:extLst>
          </p:cNvPr>
          <p:cNvSpPr txBox="1"/>
          <p:nvPr/>
        </p:nvSpPr>
        <p:spPr>
          <a:xfrm>
            <a:off x="248192" y="1071191"/>
            <a:ext cx="11517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centra en comprender el juego desde diferentes perspectivas, incluyendo los principios ofensivos y defensivos, así como la relación espacio-tiempo. Los focos de juego y el ciclo de juego son conceptos clave que ayudan a los estudiantes a entender mejor las dinámicas del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2EC0561-4CC3-7C82-06B0-9C103D4A20B8}"/>
              </a:ext>
            </a:extLst>
          </p:cNvPr>
          <p:cNvSpPr txBox="1"/>
          <p:nvPr/>
        </p:nvSpPr>
        <p:spPr>
          <a:xfrm>
            <a:off x="248192" y="2020328"/>
            <a:ext cx="638338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Fundamentos y ciclo de juego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Introducción a los conceptos básicos del juego de fútbol.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Definición del juego del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Componentes esenciales del juego: Balón, jugadores, campo, árbitro,..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Principios Generales del juego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Exploración del ciclo de juego: Fase ofensiva, fase defensiva y ABP.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Identificación de los momentos en el ciclo de juego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Focos de juego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Análisis detallado de los diferentes focos del juego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Importancia de los focos del juego en la estrategia táctica y la toma de decisiones durante el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partido.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Relación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spacio/tiempo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Exploración de la relación dinámica entre el espacio y el tiempo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Análisis de cómo la gestión del espacio y el tiempo afecta la ejecución de las jugadas y las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decisiones tácticas.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110679-2F53-68FC-5D05-B092D0980FD9}"/>
              </a:ext>
            </a:extLst>
          </p:cNvPr>
          <p:cNvSpPr txBox="1"/>
          <p:nvPr/>
        </p:nvSpPr>
        <p:spPr>
          <a:xfrm>
            <a:off x="6540864" y="2020328"/>
            <a:ext cx="522441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Principios Ofensivos y Principios Defensivos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Principios Ofensivos.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. Fundamentales: Ataque y Contraataque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. Colectivos: Velocidad, progresión, amplitud, profundidad y conservación.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. Básicos: Desmarques, apoyos, espacios libres, ayudas permanentes, cambios de 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orientación, vigilancias, paredes, desdoblamientos, temporizaciones y       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cambios de ritmo.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Principios Defensivos.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. Fundamentales: Defensa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. Colectivos: Profundidad, Ventajas numéricas, velocidad y presión.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. Básicos: Marcaje, entrada, anticipación, interceptación, temporización, ayudas, 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repliegue,  vigilancia, cobertura, permuta y carga.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Criterios tácticos de ajuste.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. Equilibrio, movilidad, ritmos de juego, control de juego y control de partido.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BFF5F9B-91E6-2A2D-6CFF-8EB6EC457A77}"/>
              </a:ext>
            </a:extLst>
          </p:cNvPr>
          <p:cNvCxnSpPr>
            <a:cxnSpLocks/>
          </p:cNvCxnSpPr>
          <p:nvPr/>
        </p:nvCxnSpPr>
        <p:spPr>
          <a:xfrm>
            <a:off x="6096000" y="1659879"/>
            <a:ext cx="0" cy="4523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2: El Juego. Fundamentos y ciclo de juego. Principios ofensivos y defensivos.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Abel Mourelo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2" name="TextBox 35">
            <a:extLst>
              <a:ext uri="{FF2B5EF4-FFF2-40B4-BE49-F238E27FC236}">
                <a16:creationId xmlns:a16="http://schemas.microsoft.com/office/drawing/2014/main" id="{FA1DA735-42F7-5903-605D-B2CC4010B39F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331316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3: El equipo. Organización y estructura táctica. Sistemas de juegos y variantes tácticas.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Pablo López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8922B84-53B8-1DFA-E5BC-EAEBB596A351}"/>
              </a:ext>
            </a:extLst>
          </p:cNvPr>
          <p:cNvSpPr txBox="1"/>
          <p:nvPr/>
        </p:nvSpPr>
        <p:spPr>
          <a:xfrm>
            <a:off x="182879" y="974640"/>
            <a:ext cx="1142999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Este módulo profundiza en la organización táctica del equipo, los sistemas de juego y la filosofía táctica. Estos conocimientos son esenciales para desarrollar un modelo de juego coherente y efectivo.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C6DF25-3CB5-1EB9-8914-CD43A7D54458}"/>
              </a:ext>
            </a:extLst>
          </p:cNvPr>
          <p:cNvSpPr txBox="1"/>
          <p:nvPr/>
        </p:nvSpPr>
        <p:spPr>
          <a:xfrm>
            <a:off x="418010" y="1834885"/>
            <a:ext cx="876953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1. Organización y estructura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áctica</a:t>
            </a:r>
            <a:endParaRPr lang="es-ES" sz="1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Organización táctica en el fútbol y su importancia para el rendimiento del equipo.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Análisis de la estructura táctica, incluyendo la disposición de jugadores en el campo, roles y responsabilidades.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Exploración de diferentes sistemas de juego y cómo afectan la organización del equipo.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2. Sistemas de juego y variantes 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Definición de formaciones y su relevancia en el fútbol.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Estudio de formaciones comunes y variantes tácticas, destacando sus ventajas y desventajas.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Consideraciones al elegir una formación, como las características de los jugadores, el estilo de juego deseado y las condiciones del partido.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3. Modelo de juego y filosofía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áctica</a:t>
            </a:r>
            <a:endParaRPr lang="es-ES" sz="1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Concepto de modelo de juego y su papel en la identidad y filosofía del equipo.</a:t>
            </a: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Desarrollo de un modelo de juego coherente y efectivo, basado en principios tácticos y estrategias específicas.</a:t>
            </a: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F3A33AD8-91BD-4F1A-AFC9-714341358AF0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332079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4: El jugador.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Josele González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76D55EC-2A56-F764-11A8-2554E6925D28}"/>
              </a:ext>
            </a:extLst>
          </p:cNvPr>
          <p:cNvSpPr txBox="1"/>
          <p:nvPr/>
        </p:nvSpPr>
        <p:spPr>
          <a:xfrm>
            <a:off x="248192" y="1106716"/>
            <a:ext cx="1056785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Aborda la complejidad del jugador de fútbol, destacando la importancia de la versatilidad y la adaptabilidad. También presenta perfiles específicos para cada posición en el campo.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7F31A35-6A0B-7E07-5F9A-2517A1E8E8DF}"/>
              </a:ext>
            </a:extLst>
          </p:cNvPr>
          <p:cNvSpPr txBox="1"/>
          <p:nvPr/>
        </p:nvSpPr>
        <p:spPr>
          <a:xfrm>
            <a:off x="444137" y="1888926"/>
            <a:ext cx="6096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El Jugador: Una estructura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ompleja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Exploración de la complejidad de la estructura del jugador de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Análisis de las diversas habilidades y atributos que componen la capacidad de un jugador,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como la técnica, la táctica, la condición física y la mentalidad.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Importancia de la versatilidad y la adaptabilidad en el juego moderno, donde los jugadores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deben ser capaces de desempeñar múltiples roles y funciones dentro del equipo.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Consideración de factores externos que influyen en la estructura del jugador, como la edad, la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experiencia, el entorno de juego y la gestión del rendimiento.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Perfiles generales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Introducción a los perfiles generales de los jugadores de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Identificación de las características físicas, técnicas, tácticas y mentales comunes entre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diferentes jugadores.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Perfiles específicos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entro de las posiciones del equipo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Descripción de las características y habilidades específicas requeridas para cada posición de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específica dentro de un equipo: Portero, defensas, centrocampistas y delanteros</a:t>
            </a:r>
            <a:r>
              <a:rPr lang="es-ES" sz="1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47D249C5-9795-2742-2938-64F360B68041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271984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5: El Plan Estratégico y la Estrategia Operativa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Óscar Fernández 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C545BF3-040A-90F5-C901-17065699BCDB}"/>
              </a:ext>
            </a:extLst>
          </p:cNvPr>
          <p:cNvSpPr txBox="1"/>
          <p:nvPr/>
        </p:nvSpPr>
        <p:spPr>
          <a:xfrm>
            <a:off x="248192" y="1044918"/>
            <a:ext cx="100366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Introduce la planificación estratégica y la estrategia operativa, diferenciando entre ambas y proporcionando pautas para su implementación efectiva.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F36045-0E3C-BCDD-DDC4-53E1E003F996}"/>
              </a:ext>
            </a:extLst>
          </p:cNvPr>
          <p:cNvSpPr txBox="1"/>
          <p:nvPr/>
        </p:nvSpPr>
        <p:spPr>
          <a:xfrm>
            <a:off x="248192" y="1745779"/>
            <a:ext cx="5525591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Diferenciación entre el Plan Estratégico y la Estrategia Operativa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i="1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Explicación de qué es el plan estratégico y cómo difiere de la estrategia operativa.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Justificación de la elaboración de la Estrategia Operativa como Plan Estratégico.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Equipo propio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i="1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del Rendimiento del Equipo:</a:t>
            </a:r>
          </a:p>
          <a:p>
            <a:endParaRPr lang="es-ES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Evaluación de fortalezas y debilidades del equipo propio en diferentes aspectos juego.</a:t>
            </a:r>
          </a:p>
          <a:p>
            <a:pPr marL="171450" indent="-171450">
              <a:buFontTx/>
              <a:buChar char="-"/>
            </a:pP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Identificación de Objetivos Estratégicos</a:t>
            </a:r>
          </a:p>
          <a:p>
            <a:pPr marL="171450" indent="-171450">
              <a:buFontTx/>
              <a:buChar char="-"/>
            </a:pPr>
            <a:endParaRPr lang="es-ES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Establecimiento de metas claras y específicas para el equipo propio, teniendo en cuenta su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estilo de juego y su filosofía táctica.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Elaboración de un Plan Estratégico detallado que incluya tácticas ofensivas y defensivas,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así como posibles ajustes tácticos durante el partido.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Equipo rival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i="1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Evaluación exhaustiva del rendimiento y las características del equipo rival, incluyendo su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estilo de juego, formaciones preferidas y jugadores clave.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Identificación de puntos </a:t>
            </a:r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ébiles y fortalezas: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Reconocimiento de las áreas vulnerables del equipo rival que pueden ser aprovechadas, así como el análisis de sus fortalezas para contrarrestarlas.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Formulación de tácticas específicas para enfrentar al equipo rival, maximizando las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oportunidades para explotar sus debilidades y minimizando las amenazas que representan.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E4C8AE8-E786-4613-7A1A-F6A6FF1D539C}"/>
              </a:ext>
            </a:extLst>
          </p:cNvPr>
          <p:cNvSpPr txBox="1"/>
          <p:nvPr/>
        </p:nvSpPr>
        <p:spPr>
          <a:xfrm>
            <a:off x="6409509" y="1631087"/>
            <a:ext cx="565186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Acciones 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alón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arado ( ABP )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Estudio de las diferentes situaciones de juego a balón parado, como saques de esquina, tiros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libres y saques de banda.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Diseño y práctica de jugadas preparadas para aprovechar las oportunidades en las acciones a       balón parado, tanto en defensa como en ataque.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Incorporación de las acciones a balón parado dentro del plan estratégico general del equipo,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asegurando que contribuyan al cumplimiento de los objetivos tácticos durante el partido.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Fases de la Estrategia Operativa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i="1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Planificación previa al partido: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Preparación táctica y estratégica antes del encuentro, incluyendo la revisión del plan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estratégico y la adaptación a las características del oponente.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   Implementación durante el partido: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Ejecución táctica en tiempo real durante el juego, con ajustes continuos basados en la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observación y el análisis del equipo propio y del rival.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Evaluación posterior al partido: </a:t>
            </a:r>
          </a:p>
          <a:p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retrospectivo del desempeño del equipo y de la efectividad de la estrategia  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operativa, identificando áreas de mejora y oportunidades de desarrollo para futuros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encuentros.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1B09354-7C21-9F39-AE29-E2471FF07C63}"/>
              </a:ext>
            </a:extLst>
          </p:cNvPr>
          <p:cNvCxnSpPr>
            <a:cxnSpLocks/>
          </p:cNvCxnSpPr>
          <p:nvPr/>
        </p:nvCxnSpPr>
        <p:spPr>
          <a:xfrm>
            <a:off x="6096000" y="1659879"/>
            <a:ext cx="0" cy="4523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35">
            <a:extLst>
              <a:ext uri="{FF2B5EF4-FFF2-40B4-BE49-F238E27FC236}">
                <a16:creationId xmlns:a16="http://schemas.microsoft.com/office/drawing/2014/main" id="{F6E3D0B6-FBB7-39B3-87E0-9D4251B8BBCE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29997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6: El informe de la Estrategia Operativa: Metodología.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Óscar Fernández 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1B09354-7C21-9F39-AE29-E2471FF07C63}"/>
              </a:ext>
            </a:extLst>
          </p:cNvPr>
          <p:cNvCxnSpPr>
            <a:cxnSpLocks/>
          </p:cNvCxnSpPr>
          <p:nvPr/>
        </p:nvCxnSpPr>
        <p:spPr>
          <a:xfrm>
            <a:off x="6096000" y="1659879"/>
            <a:ext cx="0" cy="4523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23543527-4AA3-2CD9-560F-850185050AF5}"/>
              </a:ext>
            </a:extLst>
          </p:cNvPr>
          <p:cNvSpPr txBox="1"/>
          <p:nvPr/>
        </p:nvSpPr>
        <p:spPr>
          <a:xfrm>
            <a:off x="287384" y="965689"/>
            <a:ext cx="827313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centra en la elaboración de informes de estrategia operativa, destacando su importancia en la toma de decisiones tácticas y estratégicas.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E7B55FD-D154-486A-71C2-7C2E53C90AFB}"/>
              </a:ext>
            </a:extLst>
          </p:cNvPr>
          <p:cNvSpPr txBox="1"/>
          <p:nvPr/>
        </p:nvSpPr>
        <p:spPr>
          <a:xfrm>
            <a:off x="6568804" y="1520788"/>
            <a:ext cx="4720047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Presentación y distribución del informe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Consideraciones sobre la audiencia: adaptación del contenido del informe según el público destinatario, como el cuerpo técnico, jugadores y directiva.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Métodos de distribución: opciones para compartir el informe, como reuniones presenciales, correos electrónicos o plataformas digitales.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Utilización del informe para la mejora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ontinua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Retroalimentación y análisis post-partido: discusión de los hallazgos del informe con el equipo técnico y los jugadores para identificar lecciones aprendidas y áreas de enfoque para el entrenamiento.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Integración con el plan estratégico: cómo el informe de la estrategia operativa influye en la </a:t>
            </a:r>
            <a:r>
              <a:rPr lang="es-ES" sz="10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revisión y actualización del plan estratégico del equipo.</a:t>
            </a:r>
            <a:r>
              <a:rPr lang="es-ES" sz="1000" dirty="0">
                <a:effectLst/>
              </a:rPr>
              <a:t> </a:t>
            </a:r>
            <a:endParaRPr lang="fr-FR" sz="10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06A6DE9-E014-1378-D047-D870B9DC013C}"/>
              </a:ext>
            </a:extLst>
          </p:cNvPr>
          <p:cNvSpPr txBox="1"/>
          <p:nvPr/>
        </p:nvSpPr>
        <p:spPr>
          <a:xfrm>
            <a:off x="461555" y="1651417"/>
            <a:ext cx="484196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Importancia del informe de la Estrategia Operativa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Introducción a la función y relevancia del informe de la estrategia operativa en el análisis táctico y la planificación del equipo de fútbol.</a:t>
            </a:r>
          </a:p>
          <a:p>
            <a:pPr lvl="0"/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Exploración de cómo el informe ayuda a documentar y comunicar la estrategia táctica implementada durante los partidos.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Componentes del informe de la Estrategia Operativa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Resumen Ejecutivo: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Síntesis concisa de los objetivos estratégicos y las tácticas implementadas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durante el partido.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Análisis del Desarrollo del Partido: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Descripción detallada de la ejecución táctica del equipo propio y del oponente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cada fase del juego.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Evaluación de la Estrategia Operativa: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crítico del desempeño del equipo en relación con la estrategia táctica  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planificada, identificando áreas de éxito y oportunidades de mejora.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Metodología </a:t>
            </a:r>
            <a:r>
              <a:rPr lang="es-ES" sz="1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la e</a:t>
            </a: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laboración del Informe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Proceso de recopilación de datos: utilización de herramientas de análisis táctico, observación en tiempo real y revisión de material audiovisual.</a:t>
            </a:r>
          </a:p>
          <a:p>
            <a:endParaRPr lang="es-ES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Organización y estructura del informe: establecimiento de un formato claro y coherente para presentar la información de manera efectiva.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662F1272-6FA2-2F1F-6942-08C840D6C89A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96164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7: Proceso de Scouting: Evaluación, detección y captación de talento.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 Tito Ramallo 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9DD2FE-13E6-2F3C-BADF-7BEC3D114CFB}"/>
              </a:ext>
            </a:extLst>
          </p:cNvPr>
          <p:cNvSpPr txBox="1"/>
          <p:nvPr/>
        </p:nvSpPr>
        <p:spPr>
          <a:xfrm>
            <a:off x="461554" y="954926"/>
            <a:ext cx="75590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Explora el proceso de scouting, desde la identificación de talento hasta la evaluación y recomendaciones para el equipo técnico.</a:t>
            </a:r>
            <a:r>
              <a:rPr lang="es-E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1C8AEC-0FC8-4EF0-46AB-5E04F3A0571C}"/>
              </a:ext>
            </a:extLst>
          </p:cNvPr>
          <p:cNvSpPr txBox="1"/>
          <p:nvPr/>
        </p:nvSpPr>
        <p:spPr>
          <a:xfrm>
            <a:off x="592184" y="1695023"/>
            <a:ext cx="6096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Procesos de Scouting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Introducción a los diferentes procesos involucrados en el scouting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Exploración de las etapas clave del proceso de scouting, desde la identificación de talento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hasta la toma de decisiones.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Fases del Scouting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Identificación de Talentos: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Métodos y criterios para la detección y evaluación inicial de jugadores con potencial.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Análisis y Evaluación: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Evaluación detallada de habilidades técnicas, tácticas, físicas y psicológicas de los jugadores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identificados.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Informes y Recomendaciones: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Elaboración de informes de scouting que resuman las observaciones y recomendaciones para el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equipo técnico y la dirección del club.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El Scouting en función de la etapa </a:t>
            </a:r>
            <a:r>
              <a:rPr lang="es-ES" sz="1000" b="1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adurativa del futbolista</a:t>
            </a:r>
            <a:endParaRPr lang="es-ES" sz="10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u="none" strike="noStrik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Análisis de cómo las necesidades y objetivos de scouting varían según la etapa de desarrollo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del jugador, desde las categorías inferiores hasta el primer equipo.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Consideraciones especiales para el scouting de jóvenes talentos en comparación con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jugadores más experimentados.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E6AF4C2A-F12D-5ADA-915F-93E18D9BCF90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22721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BA292DA-2B3A-3967-1FEF-DF8876A38512}"/>
              </a:ext>
            </a:extLst>
          </p:cNvPr>
          <p:cNvCxnSpPr/>
          <p:nvPr/>
        </p:nvCxnSpPr>
        <p:spPr>
          <a:xfrm>
            <a:off x="248192" y="825708"/>
            <a:ext cx="1143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>
            <a:extLst>
              <a:ext uri="{FF2B5EF4-FFF2-40B4-BE49-F238E27FC236}">
                <a16:creationId xmlns:a16="http://schemas.microsoft.com/office/drawing/2014/main" id="{2B5E3259-921A-379C-B43C-879885953785}"/>
              </a:ext>
            </a:extLst>
          </p:cNvPr>
          <p:cNvSpPr txBox="1"/>
          <p:nvPr/>
        </p:nvSpPr>
        <p:spPr>
          <a:xfrm>
            <a:off x="248192" y="333161"/>
            <a:ext cx="6161317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MÓDULO 8: El dato en el análisis táctico y el scouting. El analista táctico.</a:t>
            </a:r>
          </a:p>
          <a:p>
            <a:endParaRPr lang="es-ES_tradnl" sz="800" b="1" dirty="0">
              <a:latin typeface="Spartan" pitchFamily="2" charset="77"/>
              <a:ea typeface="Roboto" panose="02000000000000000000" pitchFamily="2" charset="0"/>
            </a:endParaRPr>
          </a:p>
          <a:p>
            <a:r>
              <a:rPr lang="es-ES_tradnl" sz="800" b="1" dirty="0">
                <a:latin typeface="Spartan" pitchFamily="2" charset="77"/>
                <a:ea typeface="Roboto" panose="02000000000000000000" pitchFamily="2" charset="0"/>
              </a:rPr>
              <a:t>Profesor:: Nacho Lourido </a:t>
            </a: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69BAA3-6FA7-61AB-D0A3-F301564D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94" y="128624"/>
            <a:ext cx="1309914" cy="5894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A945AED-2F60-C306-A3E9-7DDA3B457344}"/>
              </a:ext>
            </a:extLst>
          </p:cNvPr>
          <p:cNvSpPr txBox="1"/>
          <p:nvPr/>
        </p:nvSpPr>
        <p:spPr>
          <a:xfrm>
            <a:off x="539930" y="1052427"/>
            <a:ext cx="101716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Aborda el uso de datos en el fútbol, incluyendo herramientas de recopilación, el rol del analista de datos y tendencias futuras como la inteligencia artificial y el análisis predictivo.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D1C39B2-3C88-EF60-B10D-41C9970EC0F8}"/>
              </a:ext>
            </a:extLst>
          </p:cNvPr>
          <p:cNvSpPr txBox="1"/>
          <p:nvPr/>
        </p:nvSpPr>
        <p:spPr>
          <a:xfrm>
            <a:off x="418009" y="1979284"/>
            <a:ext cx="520772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Introducción al Uso de Datos en el Fútbol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Definición del papel de los datos en el análisis táctico y el scouting en el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Importancia de la recopilación, análisis y interpretación de datos para la toma de decisiones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estratégicas.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Herramientas y Tecnologías para la Recopilación de Datos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. Plataformas de Análisis de Datos: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. Introducción a herramientas especializadas para la recopilación y análisis de datos </a:t>
            </a:r>
          </a:p>
          <a:p>
            <a:r>
              <a:rPr lang="es-ES" sz="1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</a:t>
            </a:r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el  fútbol, como: </a:t>
            </a:r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Driblab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Rol del Analista de Datos en el Fútbol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Definición y responsabilidades del analista de datos en un equipo de fútbol.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Habilidades y competencias necesarias para desempeñarse como analista de datos, incluyendo conocimientos de estadística, programación y visualización de datos.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8CA7425-3D76-A00B-9BE3-BE48AB2ABBCB}"/>
              </a:ext>
            </a:extLst>
          </p:cNvPr>
          <p:cNvSpPr txBox="1"/>
          <p:nvPr/>
        </p:nvSpPr>
        <p:spPr>
          <a:xfrm>
            <a:off x="6499138" y="1900906"/>
            <a:ext cx="478971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Análisis e  Interpretación de Datos en el Fútbol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Métodos de Análisis: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Exploración de técnicas estadísticas y de aprendizaje automático utilizadas en el análisis de datos en el fútbol, como el análisis de regresión, clustering y modelos predictivos.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Interpretación de Resultados: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Cómo interpretar los resultados del análisis de datos para identificar tendencias, patrones y oportunidades de mejora en el rendimiento táctico y la estrategia de juego.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5.Tendencias y desarrollos futuros</a:t>
            </a:r>
            <a:endParaRPr lang="es-ES" sz="1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Inteligencia Artificial (IA):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Predictivo: 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Análisis de Redes y Relaciones Espaciales</a:t>
            </a:r>
            <a:endParaRPr lang="es-ES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685DF56-AF17-2127-3587-297BF0CAC714}"/>
              </a:ext>
            </a:extLst>
          </p:cNvPr>
          <p:cNvCxnSpPr>
            <a:cxnSpLocks/>
          </p:cNvCxnSpPr>
          <p:nvPr/>
        </p:nvCxnSpPr>
        <p:spPr>
          <a:xfrm>
            <a:off x="6096000" y="1659879"/>
            <a:ext cx="0" cy="4523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35">
            <a:extLst>
              <a:ext uri="{FF2B5EF4-FFF2-40B4-BE49-F238E27FC236}">
                <a16:creationId xmlns:a16="http://schemas.microsoft.com/office/drawing/2014/main" id="{F863E80B-15BC-C2AE-C1EE-8A88E92C75AF}"/>
              </a:ext>
            </a:extLst>
          </p:cNvPr>
          <p:cNvSpPr txBox="1"/>
          <p:nvPr/>
        </p:nvSpPr>
        <p:spPr>
          <a:xfrm>
            <a:off x="248192" y="86835"/>
            <a:ext cx="4803310" cy="169277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800" b="1" dirty="0">
                <a:solidFill>
                  <a:srgbClr val="009877"/>
                </a:solidFill>
                <a:latin typeface="Spartan" pitchFamily="2" charset="77"/>
                <a:ea typeface="Roboto" panose="02000000000000000000" pitchFamily="2" charset="0"/>
              </a:rPr>
              <a:t>CURSO SUPERIOR UNIVERSITARIO DE SCOUTING Y ANÁLISIS TÁCTICO DE FÚTBOL</a:t>
            </a:r>
          </a:p>
        </p:txBody>
      </p:sp>
    </p:spTree>
    <p:extLst>
      <p:ext uri="{BB962C8B-B14F-4D97-AF65-F5344CB8AC3E}">
        <p14:creationId xmlns:p14="http://schemas.microsoft.com/office/powerpoint/2010/main" val="4273254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12387</TotalTime>
  <Words>3058</Words>
  <Application>Microsoft Macintosh PowerPoint</Application>
  <PresentationFormat>Panorámica</PresentationFormat>
  <Paragraphs>384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Spartan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Tito Ramallo Peña</dc:creator>
  <cp:lastModifiedBy>Ana Vázquez Vázquez</cp:lastModifiedBy>
  <cp:revision>789</cp:revision>
  <cp:lastPrinted>2022-11-28T11:36:34Z</cp:lastPrinted>
  <dcterms:created xsi:type="dcterms:W3CDTF">2020-12-10T11:52:34Z</dcterms:created>
  <dcterms:modified xsi:type="dcterms:W3CDTF">2024-04-30T13:30:34Z</dcterms:modified>
</cp:coreProperties>
</file>